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74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41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038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arti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38164" y="525823"/>
            <a:ext cx="1133857" cy="331526"/>
          </a:xfrm>
          <a:solidFill>
            <a:schemeClr val="bg1"/>
          </a:solidFill>
        </p:spPr>
        <p:txBody>
          <a:bodyPr wrap="none" lIns="54000" tIns="36000" rIns="36000" bIns="1800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2000" b="1" cap="all" baseline="0">
                <a:solidFill>
                  <a:schemeClr val="accent3"/>
                </a:solidFill>
              </a:defRPr>
            </a:lvl1pPr>
            <a:lvl2pPr marL="193675" indent="0">
              <a:buNone/>
              <a:defRPr/>
            </a:lvl2pPr>
            <a:lvl3pPr marL="427037" indent="0">
              <a:buNone/>
              <a:defRPr/>
            </a:lvl3pPr>
            <a:lvl4pPr marL="590550" indent="0">
              <a:buNone/>
              <a:defRPr/>
            </a:lvl4pPr>
            <a:lvl5pPr marL="765175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Partie 1</a:t>
            </a:r>
            <a:endParaRPr lang="en-GB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538163" y="1050773"/>
            <a:ext cx="5040000" cy="1255728"/>
          </a:xfrm>
        </p:spPr>
        <p:txBody>
          <a:bodyPr/>
          <a:lstStyle>
            <a:lvl1pPr>
              <a:lnSpc>
                <a:spcPct val="85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538163" y="3209925"/>
            <a:ext cx="115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6"/>
          <p:cNvSpPr>
            <a:spLocks noGrp="1"/>
          </p:cNvSpPr>
          <p:nvPr>
            <p:ph type="body" sz="quarter" idx="11"/>
          </p:nvPr>
        </p:nvSpPr>
        <p:spPr>
          <a:xfrm>
            <a:off x="538163" y="3628354"/>
            <a:ext cx="5040000" cy="584775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grpSp>
        <p:nvGrpSpPr>
          <p:cNvPr id="18" name="Groupe 17"/>
          <p:cNvGrpSpPr>
            <a:grpSpLocks noChangeAspect="1"/>
          </p:cNvGrpSpPr>
          <p:nvPr userDrawn="1"/>
        </p:nvGrpSpPr>
        <p:grpSpPr>
          <a:xfrm>
            <a:off x="5796000" y="3133880"/>
            <a:ext cx="3348000" cy="3460353"/>
            <a:chOff x="-3424238" y="-4471988"/>
            <a:chExt cx="15989301" cy="16525876"/>
          </a:xfrm>
          <a:solidFill>
            <a:schemeClr val="bg1"/>
          </a:solidFill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2489200" y="-4471988"/>
              <a:ext cx="7535863" cy="7696200"/>
            </a:xfrm>
            <a:custGeom>
              <a:avLst/>
              <a:gdLst>
                <a:gd name="T0" fmla="*/ 235 w 2008"/>
                <a:gd name="T1" fmla="*/ 1311 h 2051"/>
                <a:gd name="T2" fmla="*/ 1494 w 2008"/>
                <a:gd name="T3" fmla="*/ 1815 h 2051"/>
                <a:gd name="T4" fmla="*/ 1773 w 2008"/>
                <a:gd name="T5" fmla="*/ 583 h 2051"/>
                <a:gd name="T6" fmla="*/ 643 w 2008"/>
                <a:gd name="T7" fmla="*/ 236 h 2051"/>
                <a:gd name="T8" fmla="*/ 235 w 2008"/>
                <a:gd name="T9" fmla="*/ 1311 h 2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8" h="2051">
                  <a:moveTo>
                    <a:pt x="235" y="1311"/>
                  </a:moveTo>
                  <a:cubicBezTo>
                    <a:pt x="470" y="1747"/>
                    <a:pt x="1051" y="2051"/>
                    <a:pt x="1494" y="1815"/>
                  </a:cubicBezTo>
                  <a:cubicBezTo>
                    <a:pt x="1938" y="1580"/>
                    <a:pt x="2008" y="1020"/>
                    <a:pt x="1773" y="583"/>
                  </a:cubicBezTo>
                  <a:cubicBezTo>
                    <a:pt x="1538" y="147"/>
                    <a:pt x="1086" y="0"/>
                    <a:pt x="643" y="236"/>
                  </a:cubicBezTo>
                  <a:cubicBezTo>
                    <a:pt x="200" y="472"/>
                    <a:pt x="0" y="875"/>
                    <a:pt x="235" y="13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-3424238" y="477838"/>
              <a:ext cx="15989301" cy="11576050"/>
            </a:xfrm>
            <a:custGeom>
              <a:avLst/>
              <a:gdLst>
                <a:gd name="T0" fmla="*/ 4261 w 4261"/>
                <a:gd name="T1" fmla="*/ 0 h 3085"/>
                <a:gd name="T2" fmla="*/ 3404 w 4261"/>
                <a:gd name="T3" fmla="*/ 1068 h 3085"/>
                <a:gd name="T4" fmla="*/ 1861 w 4261"/>
                <a:gd name="T5" fmla="*/ 986 h 3085"/>
                <a:gd name="T6" fmla="*/ 9 w 4261"/>
                <a:gd name="T7" fmla="*/ 1720 h 3085"/>
                <a:gd name="T8" fmla="*/ 0 w 4261"/>
                <a:gd name="T9" fmla="*/ 1739 h 3085"/>
                <a:gd name="T10" fmla="*/ 1704 w 4261"/>
                <a:gd name="T11" fmla="*/ 2571 h 3085"/>
                <a:gd name="T12" fmla="*/ 4176 w 4261"/>
                <a:gd name="T13" fmla="*/ 2427 h 3085"/>
                <a:gd name="T14" fmla="*/ 4181 w 4261"/>
                <a:gd name="T15" fmla="*/ 2424 h 3085"/>
                <a:gd name="T16" fmla="*/ 4261 w 4261"/>
                <a:gd name="T17" fmla="*/ 2369 h 3085"/>
                <a:gd name="T18" fmla="*/ 4261 w 4261"/>
                <a:gd name="T19" fmla="*/ 0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61" h="3085">
                  <a:moveTo>
                    <a:pt x="4261" y="0"/>
                  </a:moveTo>
                  <a:cubicBezTo>
                    <a:pt x="3771" y="957"/>
                    <a:pt x="3404" y="1068"/>
                    <a:pt x="3404" y="1068"/>
                  </a:cubicBezTo>
                  <a:cubicBezTo>
                    <a:pt x="3007" y="1307"/>
                    <a:pt x="2401" y="1186"/>
                    <a:pt x="1861" y="986"/>
                  </a:cubicBezTo>
                  <a:cubicBezTo>
                    <a:pt x="873" y="579"/>
                    <a:pt x="77" y="1593"/>
                    <a:pt x="9" y="1720"/>
                  </a:cubicBezTo>
                  <a:cubicBezTo>
                    <a:pt x="0" y="1739"/>
                    <a:pt x="0" y="1739"/>
                    <a:pt x="0" y="1739"/>
                  </a:cubicBezTo>
                  <a:cubicBezTo>
                    <a:pt x="642" y="2156"/>
                    <a:pt x="1209" y="2416"/>
                    <a:pt x="1704" y="2571"/>
                  </a:cubicBezTo>
                  <a:cubicBezTo>
                    <a:pt x="3347" y="3085"/>
                    <a:pt x="4176" y="2427"/>
                    <a:pt x="4176" y="2427"/>
                  </a:cubicBezTo>
                  <a:cubicBezTo>
                    <a:pt x="4178" y="2426"/>
                    <a:pt x="4179" y="2425"/>
                    <a:pt x="4181" y="2424"/>
                  </a:cubicBezTo>
                  <a:cubicBezTo>
                    <a:pt x="4216" y="2403"/>
                    <a:pt x="4226" y="2394"/>
                    <a:pt x="4261" y="2369"/>
                  </a:cubicBezTo>
                  <a:lnTo>
                    <a:pt x="42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fr-FR" dirty="0">
                <a:solidFill>
                  <a:prstClr val="black"/>
                </a:solidFill>
                <a:latin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005922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09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49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98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27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05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92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34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0C01-4438-4C9A-B740-A23B2B4A0EF9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0034A-4867-4459-AFC0-3F21E386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9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05" b="94235"/>
          <a:stretch>
            <a:fillRect/>
          </a:stretch>
        </p:blipFill>
        <p:spPr bwMode="auto">
          <a:xfrm>
            <a:off x="-180976" y="0"/>
            <a:ext cx="9324975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8" b="46014"/>
          <a:stretch>
            <a:fillRect/>
          </a:stretch>
        </p:blipFill>
        <p:spPr bwMode="auto">
          <a:xfrm>
            <a:off x="5902325" y="2366963"/>
            <a:ext cx="3241675" cy="449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ZoneTexte 7"/>
          <p:cNvSpPr txBox="1">
            <a:spLocks noChangeArrowheads="1"/>
          </p:cNvSpPr>
          <p:nvPr/>
        </p:nvSpPr>
        <p:spPr bwMode="auto">
          <a:xfrm>
            <a:off x="490538" y="476250"/>
            <a:ext cx="4575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chemeClr val="bg1"/>
                </a:solidFill>
                <a:latin typeface="Arial" pitchFamily="34" charset="0"/>
              </a:rPr>
              <a:t>PARTIE </a:t>
            </a:r>
            <a:r>
              <a:rPr lang="fr-FR" altLang="fr-FR" dirty="0" smtClean="0">
                <a:solidFill>
                  <a:schemeClr val="bg1"/>
                </a:solidFill>
                <a:latin typeface="Arial" pitchFamily="34" charset="0"/>
              </a:rPr>
              <a:t>3</a:t>
            </a:r>
            <a:endParaRPr lang="fr-FR" altLang="fr-FR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3" name="ZoneTexte 8"/>
          <p:cNvSpPr txBox="1">
            <a:spLocks noChangeArrowheads="1"/>
          </p:cNvSpPr>
          <p:nvPr/>
        </p:nvSpPr>
        <p:spPr bwMode="auto">
          <a:xfrm>
            <a:off x="490538" y="1196975"/>
            <a:ext cx="6602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Guichet Intégré</a:t>
            </a:r>
            <a:endParaRPr lang="fr-FR" altLang="fr-FR" sz="32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611188" y="3429000"/>
            <a:ext cx="863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538163" y="3628354"/>
            <a:ext cx="5040000" cy="1333698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AutoNum type="arabicPeriod"/>
            </a:pPr>
            <a:r>
              <a:rPr lang="fr-FR" dirty="0" smtClean="0"/>
              <a:t>Le référentiel d’intervention</a:t>
            </a:r>
          </a:p>
          <a:p>
            <a:pPr marL="457200" indent="-457200">
              <a:buAutoNum type="arabicPeriod"/>
            </a:pPr>
            <a:r>
              <a:rPr lang="fr-FR" dirty="0" smtClean="0"/>
              <a:t>Le repérage de la fragilité</a:t>
            </a:r>
          </a:p>
          <a:p>
            <a:pPr marL="614363" lvl="1" indent="-457200">
              <a:buAutoNum type="arabicPeriod"/>
            </a:pPr>
            <a:r>
              <a:rPr lang="fr-FR" dirty="0" smtClean="0"/>
              <a:t>Formulaire d’Analyse et d’Orientation Sociale (FAOS)</a:t>
            </a:r>
          </a:p>
          <a:p>
            <a:pPr marL="614363" lvl="1" indent="-457200">
              <a:buAutoNum type="arabicPeriod"/>
            </a:pPr>
            <a:r>
              <a:rPr lang="fr-FR" dirty="0" smtClean="0"/>
              <a:t>Sessions de sensibilisation au repérage de la fragilité des personnes âgées</a:t>
            </a:r>
            <a:endParaRPr lang="fr-FR" dirty="0"/>
          </a:p>
        </p:txBody>
      </p:sp>
      <p:sp>
        <p:nvSpPr>
          <p:cNvPr id="11" name="Espace réservé du texte 23"/>
          <p:cNvSpPr txBox="1">
            <a:spLocks/>
          </p:cNvSpPr>
          <p:nvPr/>
        </p:nvSpPr>
        <p:spPr>
          <a:xfrm>
            <a:off x="538164" y="525823"/>
            <a:ext cx="1133857" cy="331526"/>
          </a:xfrm>
          <a:prstGeom prst="rect">
            <a:avLst/>
          </a:prstGeom>
          <a:solidFill>
            <a:sysClr val="window" lastClr="FFFFFF"/>
          </a:solidFill>
        </p:spPr>
        <p:txBody>
          <a:bodyPr vert="horz" wrap="none" lIns="54000" tIns="36000" rIns="36000" bIns="18000" rtlCol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2000" b="1" kern="1200" cap="all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193675" indent="0" algn="l" defTabSz="914400" rtl="0" eaLnBrk="1" latinLnBrk="0" hangingPunct="1">
              <a:spcBef>
                <a:spcPts val="400"/>
              </a:spcBef>
              <a:buFont typeface="Trebuchet MS" panose="020B0603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7037" indent="0" algn="l" defTabSz="914400" rtl="0" eaLnBrk="1" latinLnBrk="0" hangingPunct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550" indent="0" algn="l" defTabSz="914400" rtl="0" eaLnBrk="1" latinLnBrk="0" hangingPunct="1">
              <a:spcBef>
                <a:spcPts val="2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65175" indent="0" algn="l" defTabSz="914400" rtl="0" eaLnBrk="1" latinLnBrk="0" hangingPunct="1">
              <a:spcBef>
                <a:spcPts val="2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000" b="1" i="0" u="none" strike="noStrike" kern="1200" cap="all" spc="0" normalizeH="0" baseline="0" noProof="0" dirty="0" smtClean="0">
                <a:ln>
                  <a:noFill/>
                </a:ln>
                <a:solidFill>
                  <a:srgbClr val="1CACE4"/>
                </a:solidFill>
                <a:effectLst/>
                <a:uLnTx/>
                <a:uFillTx/>
                <a:latin typeface="Trebuchet MS"/>
              </a:rPr>
              <a:t>Partie 2</a:t>
            </a:r>
            <a:endParaRPr kumimoji="0" lang="fr-FR" sz="2000" b="1" i="0" u="none" strike="noStrike" kern="1200" cap="all" spc="0" normalizeH="0" baseline="0" noProof="0" dirty="0">
              <a:ln>
                <a:noFill/>
              </a:ln>
              <a:solidFill>
                <a:srgbClr val="1CACE4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90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51112" y="1700808"/>
            <a:ext cx="7992888" cy="4628447"/>
          </a:xfrm>
        </p:spPr>
        <p:txBody>
          <a:bodyPr/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1600" b="0" dirty="0" smtClean="0"/>
              <a:t>97% des professionnels du territoire pensent que l’utilisation d’un outil </a:t>
            </a:r>
            <a:r>
              <a:rPr lang="fr-FR" altLang="fr-FR" sz="1600" u="sng" dirty="0" smtClean="0"/>
              <a:t>commun</a:t>
            </a:r>
            <a:r>
              <a:rPr lang="fr-FR" altLang="fr-FR" sz="1600" b="0" dirty="0" smtClean="0"/>
              <a:t> de repérage de la fragilité serait utile.</a:t>
            </a:r>
          </a:p>
          <a:p>
            <a:pPr marL="623888" lvl="1" indent="-2619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altLang="fr-FR" sz="1650" dirty="0" smtClean="0">
                <a:solidFill>
                  <a:srgbClr val="1CACE4"/>
                </a:solidFill>
              </a:rPr>
              <a:t>Outil Régional d’analyse et de liaison mis à disposition de l’ensemble des professionnels de l’évaluation et de l’accompagnement des publics fragiles</a:t>
            </a:r>
            <a:r>
              <a:rPr lang="fr-FR" altLang="fr-FR" sz="1600" dirty="0" smtClean="0">
                <a:solidFill>
                  <a:srgbClr val="1CACE4"/>
                </a:solidFill>
              </a:rPr>
              <a:t>.</a:t>
            </a:r>
          </a:p>
          <a:p>
            <a:pPr marL="285750" lvl="1" indent="0">
              <a:lnSpc>
                <a:spcPct val="80000"/>
              </a:lnSpc>
              <a:buNone/>
            </a:pPr>
            <a:r>
              <a:rPr lang="fr-FR" altLang="fr-FR" sz="1600" b="0" dirty="0" smtClean="0"/>
              <a:t>= outil pour demander une </a:t>
            </a:r>
            <a:r>
              <a:rPr lang="fr-FR" altLang="fr-FR" sz="1600" u="sng" dirty="0" smtClean="0"/>
              <a:t>évaluation</a:t>
            </a:r>
            <a:endParaRPr lang="fr-FR" altLang="fr-FR" sz="1600" u="sng" dirty="0"/>
          </a:p>
          <a:p>
            <a:pPr marL="623888" lvl="1" indent="-2619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altLang="fr-FR" sz="1600" b="0" dirty="0" smtClean="0"/>
              <a:t>Outil qui permet d’identifier les alertes, les points de vigilance concernant la fragilité.</a:t>
            </a:r>
          </a:p>
          <a:p>
            <a:pPr marL="8953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altLang="fr-FR" sz="1600" b="0" dirty="0" smtClean="0"/>
              <a:t>L’environnement social et familial</a:t>
            </a:r>
          </a:p>
          <a:p>
            <a:pPr marL="8953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altLang="fr-FR" sz="1600" b="0" dirty="0" smtClean="0"/>
              <a:t>L’autonomie</a:t>
            </a:r>
          </a:p>
          <a:p>
            <a:pPr marL="8953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altLang="fr-FR" sz="1600" b="0" dirty="0" smtClean="0"/>
              <a:t>La santé</a:t>
            </a:r>
          </a:p>
          <a:p>
            <a:pPr marL="8953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altLang="fr-FR" sz="1600" b="0" dirty="0" smtClean="0"/>
              <a:t>L’habitat/sécurité</a:t>
            </a:r>
          </a:p>
          <a:p>
            <a:pPr marL="8953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altLang="fr-FR" sz="1600" b="0" dirty="0" smtClean="0"/>
              <a:t>Les aspects économiques et administratifs.</a:t>
            </a:r>
          </a:p>
          <a:p>
            <a:pPr marL="442913" lvl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fr-FR" altLang="fr-FR" sz="1600" b="0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475656" y="173588"/>
            <a:ext cx="7097210" cy="339324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fr-FR" altLang="fr-FR" b="1" dirty="0" smtClean="0">
                <a:solidFill>
                  <a:srgbClr val="1CACE4"/>
                </a:solidFill>
              </a:rPr>
              <a:t>2.2 Le repérage de la fragilité</a:t>
            </a:r>
            <a:endParaRPr lang="fr-FR" altLang="fr-FR" b="1" dirty="0">
              <a:solidFill>
                <a:srgbClr val="1CACE4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endParaRPr lang="fr-FR" altLang="fr-FR" dirty="0"/>
          </a:p>
          <a:p>
            <a:endParaRPr lang="fr-FR" altLang="fr-FR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403648" y="824379"/>
            <a:ext cx="7301405" cy="33932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5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altLang="fr-FR" sz="2000" b="1" dirty="0" smtClean="0">
                <a:solidFill>
                  <a:srgbClr val="1CACE4"/>
                </a:solidFill>
              </a:rPr>
              <a:t>2.2.1 Formulaire d’Analyse et d’Orientation Sociale (FAOS</a:t>
            </a:r>
            <a:r>
              <a:rPr lang="fr-FR" altLang="fr-FR" b="1" dirty="0" smtClean="0">
                <a:solidFill>
                  <a:srgbClr val="1CACE4"/>
                </a:solidFill>
              </a:rPr>
              <a:t>)</a:t>
            </a:r>
            <a:endParaRPr lang="fr-FR" altLang="fr-FR" b="1" dirty="0">
              <a:solidFill>
                <a:srgbClr val="1CACE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455443" y="332656"/>
            <a:ext cx="7097210" cy="553998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fr-FR" sz="2000" b="1" dirty="0">
                <a:solidFill>
                  <a:srgbClr val="1CACE4"/>
                </a:solidFill>
              </a:rPr>
              <a:t>FAOS</a:t>
            </a:r>
            <a:br>
              <a:rPr lang="fr-FR" sz="2000" b="1" dirty="0">
                <a:solidFill>
                  <a:srgbClr val="1CACE4"/>
                </a:solidFill>
              </a:rPr>
            </a:br>
            <a:r>
              <a:rPr lang="fr-FR" sz="2000" b="1" dirty="0">
                <a:solidFill>
                  <a:srgbClr val="1CACE4"/>
                </a:solidFill>
              </a:rPr>
              <a:t>Formulaire d’Analyse et d’Orientation des Situations :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 dirty="0"/>
          </a:p>
          <a:p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endParaRPr lang="fr-FR" altLang="fr-FR" dirty="0"/>
          </a:p>
          <a:p>
            <a:endParaRPr lang="fr-FR" altLang="fr-FR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039544" y="1628800"/>
            <a:ext cx="410445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600" b="1" dirty="0" smtClean="0">
                <a:solidFill>
                  <a:srgbClr val="E5007E"/>
                </a:solidFill>
              </a:rPr>
              <a:t>Par </a:t>
            </a:r>
            <a:r>
              <a:rPr lang="fr-FR" sz="1600" b="1" dirty="0">
                <a:solidFill>
                  <a:srgbClr val="E5007E"/>
                </a:solidFill>
              </a:rPr>
              <a:t>Qui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/>
              <a:t>Par </a:t>
            </a:r>
            <a:r>
              <a:rPr lang="fr-FR" sz="1600" b="1" dirty="0"/>
              <a:t>des professionnels </a:t>
            </a:r>
            <a:r>
              <a:rPr lang="fr-FR" sz="1600" dirty="0" smtClean="0"/>
              <a:t>qui interviennent dans le parcours de la personne âgée</a:t>
            </a:r>
            <a:endParaRPr lang="fr-F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600" dirty="0"/>
              <a:t> </a:t>
            </a:r>
            <a:r>
              <a:rPr lang="fr-FR" sz="1600" b="1" dirty="0">
                <a:solidFill>
                  <a:srgbClr val="E5007E"/>
                </a:solidFill>
              </a:rPr>
              <a:t>Pour Quoi ?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1600" dirty="0" smtClean="0"/>
              <a:t>Pour permettre de repérer les alertes de la fragilité</a:t>
            </a:r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Pour </a:t>
            </a:r>
            <a:r>
              <a:rPr lang="fr-FR" sz="1600" b="1" dirty="0" smtClean="0"/>
              <a:t>solliciter une évaluation et une orientation </a:t>
            </a:r>
            <a:r>
              <a:rPr lang="fr-FR" sz="1600" dirty="0" smtClean="0"/>
              <a:t>vers </a:t>
            </a:r>
            <a:r>
              <a:rPr lang="fr-FR" sz="1600" dirty="0"/>
              <a:t>le dispositif le </a:t>
            </a:r>
            <a:r>
              <a:rPr lang="fr-FR" sz="1600" dirty="0" smtClean="0"/>
              <a:t>plus adapté </a:t>
            </a:r>
            <a:r>
              <a:rPr lang="fr-FR" sz="1600" dirty="0"/>
              <a:t>à la situation de la personne.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2803215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04709"/>
            <a:ext cx="277627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1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à coins arrondis 49"/>
          <p:cNvSpPr/>
          <p:nvPr/>
        </p:nvSpPr>
        <p:spPr>
          <a:xfrm>
            <a:off x="262967" y="1267641"/>
            <a:ext cx="1445741" cy="4376693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82" name="ZoneTexte 6"/>
          <p:cNvSpPr txBox="1">
            <a:spLocks noChangeArrowheads="1"/>
          </p:cNvSpPr>
          <p:nvPr/>
        </p:nvSpPr>
        <p:spPr bwMode="auto">
          <a:xfrm>
            <a:off x="1303338" y="1011238"/>
            <a:ext cx="64389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350" b="1" dirty="0"/>
              <a:t>Repérage de la fragilité </a:t>
            </a:r>
            <a:r>
              <a:rPr lang="fr-FR" altLang="fr-FR" sz="1350" b="1" dirty="0" smtClean="0"/>
              <a:t>: organisation Guichet intégré</a:t>
            </a:r>
            <a:endParaRPr lang="fr-FR" altLang="fr-FR" sz="1350" b="1" dirty="0"/>
          </a:p>
        </p:txBody>
      </p:sp>
      <p:sp>
        <p:nvSpPr>
          <p:cNvPr id="43" name="Explosion 2 42"/>
          <p:cNvSpPr/>
          <p:nvPr/>
        </p:nvSpPr>
        <p:spPr>
          <a:xfrm>
            <a:off x="1420018" y="1294607"/>
            <a:ext cx="2595563" cy="1423987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350" dirty="0"/>
          </a:p>
        </p:txBody>
      </p:sp>
      <p:pic>
        <p:nvPicPr>
          <p:cNvPr id="29707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89263"/>
            <a:ext cx="37941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avec flèche 11"/>
          <p:cNvCxnSpPr/>
          <p:nvPr/>
        </p:nvCxnSpPr>
        <p:spPr>
          <a:xfrm>
            <a:off x="1822450" y="3455988"/>
            <a:ext cx="661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979613" y="3819059"/>
            <a:ext cx="1438275" cy="1182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Calibri" panose="020F0502020204030204" pitchFamily="34" charset="0"/>
              </a:rPr>
              <a:t>Le FAOS est reçu par le CLIC du territoire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Calibri" panose="020F0502020204030204" pitchFamily="34" charset="0"/>
              </a:rPr>
              <a:t>Le CLIC adresse un accusé de réception à l’expéditeur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Calibri" panose="020F0502020204030204" pitchFamily="34" charset="0"/>
              </a:rPr>
              <a:t>Le CLIC étudie le FAOS afin d’orienter la situation vers le bon service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81167" y="2626771"/>
            <a:ext cx="945292" cy="219291"/>
          </a:xfrm>
          <a:prstGeom prst="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Calibri" panose="020F0502020204030204" pitchFamily="34" charset="0"/>
              </a:rPr>
              <a:t>Service Social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1167" y="3218088"/>
            <a:ext cx="945292" cy="219291"/>
          </a:xfrm>
          <a:prstGeom prst="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Calibri" panose="020F0502020204030204" pitchFamily="34" charset="0"/>
              </a:rPr>
              <a:t>CLIC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781167" y="3872246"/>
            <a:ext cx="945292" cy="219291"/>
          </a:xfrm>
          <a:prstGeom prst="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Calibri" panose="020F0502020204030204" pitchFamily="34" charset="0"/>
              </a:rPr>
              <a:t>EMED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3490913" y="2822575"/>
            <a:ext cx="290512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454400" y="3316288"/>
            <a:ext cx="327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490913" y="3455988"/>
            <a:ext cx="290512" cy="415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ZoneTexte 23"/>
          <p:cNvSpPr txBox="1">
            <a:spLocks noChangeArrowheads="1"/>
          </p:cNvSpPr>
          <p:nvPr/>
        </p:nvSpPr>
        <p:spPr bwMode="auto">
          <a:xfrm>
            <a:off x="5087938" y="2779713"/>
            <a:ext cx="973137" cy="203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050" dirty="0"/>
              <a:t>Si la situation ne se stabilise pas les professionnels peuvent présenter la situation en </a:t>
            </a:r>
            <a:r>
              <a:rPr lang="fr-FR" altLang="fr-FR" sz="1050" b="1" dirty="0"/>
              <a:t>comité pluri-disciplinaire </a:t>
            </a:r>
            <a:r>
              <a:rPr lang="fr-FR" altLang="fr-FR" sz="1050" dirty="0"/>
              <a:t>sur les territoires MAIA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091113" y="4852988"/>
            <a:ext cx="2422525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8588" indent="-1285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Calibri" panose="020F0502020204030204" pitchFamily="34" charset="0"/>
              </a:rPr>
              <a:t>Réflexion pluridisciplinaire autour de la situation</a:t>
            </a:r>
          </a:p>
          <a:p>
            <a:pPr marL="128588" indent="-1285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Calibri" panose="020F0502020204030204" pitchFamily="34" charset="0"/>
              </a:rPr>
              <a:t>Prise en compte des aspects multidimensionnels</a:t>
            </a:r>
          </a:p>
          <a:p>
            <a:pPr marL="128588" indent="-1285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Calibri" panose="020F0502020204030204" pitchFamily="34" charset="0"/>
              </a:rPr>
              <a:t>Définition d’un plan d’action</a:t>
            </a:r>
          </a:p>
          <a:p>
            <a:pPr marL="128588" indent="-1285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788" dirty="0">
                <a:latin typeface="Calibri" panose="020F0502020204030204" pitchFamily="34" charset="0"/>
              </a:rPr>
              <a:t>Ou définition d’une orientation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881169" y="2982707"/>
            <a:ext cx="1241852" cy="727122"/>
          </a:xfrm>
          <a:prstGeom prst="rect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Calibri" panose="020F0502020204030204" pitchFamily="34" charset="0"/>
              </a:rPr>
              <a:t>Plan d’action avec définition des acteurs qui vont intervenir et définition d’un référent sur la situation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881168" y="3814935"/>
            <a:ext cx="1263482" cy="346249"/>
          </a:xfrm>
          <a:prstGeom prst="rect">
            <a:avLst/>
          </a:prstGeom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5" dirty="0">
                <a:latin typeface="Calibri" panose="020F0502020204030204" pitchFamily="34" charset="0"/>
              </a:rPr>
              <a:t>Orientation en gestion de cas</a:t>
            </a:r>
          </a:p>
        </p:txBody>
      </p:sp>
      <p:cxnSp>
        <p:nvCxnSpPr>
          <p:cNvPr id="39" name="Connecteur droit avec flèche 38"/>
          <p:cNvCxnSpPr>
            <a:stCxn id="3102" idx="3"/>
          </p:cNvCxnSpPr>
          <p:nvPr/>
        </p:nvCxnSpPr>
        <p:spPr>
          <a:xfrm flipV="1">
            <a:off x="6061075" y="3246438"/>
            <a:ext cx="804863" cy="549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3102" idx="3"/>
          </p:cNvCxnSpPr>
          <p:nvPr/>
        </p:nvCxnSpPr>
        <p:spPr>
          <a:xfrm>
            <a:off x="6061075" y="3795713"/>
            <a:ext cx="804863" cy="157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5106988" y="5607050"/>
            <a:ext cx="3355975" cy="3333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88" dirty="0">
                <a:latin typeface="Calibri" panose="020F0502020204030204" pitchFamily="34" charset="0"/>
              </a:rPr>
              <a:t>Participants potentiels au comité : IMS, GC, cadre CLIC, SSIAD,SAAD, IDEL, CMP, médecin,…</a:t>
            </a:r>
          </a:p>
        </p:txBody>
      </p:sp>
      <p:pic>
        <p:nvPicPr>
          <p:cNvPr id="29739" name="Imag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0" y="2711450"/>
            <a:ext cx="323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0" name="Imag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2600325"/>
            <a:ext cx="3254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1" name="Image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3732213"/>
            <a:ext cx="379413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2" name="Image 4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5164138"/>
            <a:ext cx="4667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2"/>
          <p:cNvCxnSpPr/>
          <p:nvPr/>
        </p:nvCxnSpPr>
        <p:spPr>
          <a:xfrm>
            <a:off x="4789488" y="2725738"/>
            <a:ext cx="0" cy="125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727575" y="2711450"/>
            <a:ext cx="73025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4725988" y="3316288"/>
            <a:ext cx="63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4738688" y="3989388"/>
            <a:ext cx="5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4789488" y="3686175"/>
            <a:ext cx="301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5" name="ZoneTexte 23"/>
          <p:cNvSpPr txBox="1">
            <a:spLocks noChangeArrowheads="1"/>
          </p:cNvSpPr>
          <p:nvPr/>
        </p:nvSpPr>
        <p:spPr bwMode="auto">
          <a:xfrm>
            <a:off x="5087938" y="1824038"/>
            <a:ext cx="969962" cy="30003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350" dirty="0"/>
          </a:p>
        </p:txBody>
      </p:sp>
      <p:sp>
        <p:nvSpPr>
          <p:cNvPr id="29749" name="ZoneTexte 24"/>
          <p:cNvSpPr txBox="1">
            <a:spLocks noChangeArrowheads="1"/>
          </p:cNvSpPr>
          <p:nvPr/>
        </p:nvSpPr>
        <p:spPr bwMode="auto">
          <a:xfrm>
            <a:off x="5106988" y="1789113"/>
            <a:ext cx="9588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/>
              <a:t>Réponse directe </a:t>
            </a:r>
            <a:r>
              <a:rPr lang="fr-FR" altLang="fr-FR" sz="900" dirty="0"/>
              <a:t>à la situation par le professionnel en charge de l’évaluation</a:t>
            </a:r>
          </a:p>
        </p:txBody>
      </p:sp>
      <p:sp>
        <p:nvSpPr>
          <p:cNvPr id="3127" name="ZoneTexte 26"/>
          <p:cNvSpPr txBox="1">
            <a:spLocks noChangeArrowheads="1"/>
          </p:cNvSpPr>
          <p:nvPr/>
        </p:nvSpPr>
        <p:spPr bwMode="auto">
          <a:xfrm>
            <a:off x="404813" y="5688013"/>
            <a:ext cx="11620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350" dirty="0" smtClean="0"/>
              <a:t>Évaluateurs </a:t>
            </a:r>
            <a:r>
              <a:rPr lang="fr-FR" altLang="fr-FR" sz="1350" dirty="0"/>
              <a:t>1</a:t>
            </a:r>
          </a:p>
        </p:txBody>
      </p:sp>
      <p:sp>
        <p:nvSpPr>
          <p:cNvPr id="3128" name="ZoneTexte 28"/>
          <p:cNvSpPr txBox="1">
            <a:spLocks noChangeArrowheads="1"/>
          </p:cNvSpPr>
          <p:nvPr/>
        </p:nvSpPr>
        <p:spPr bwMode="auto">
          <a:xfrm>
            <a:off x="3617913" y="5688013"/>
            <a:ext cx="11715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350" dirty="0" smtClean="0"/>
              <a:t>Évaluateurs </a:t>
            </a:r>
            <a:r>
              <a:rPr lang="fr-FR" altLang="fr-FR" sz="1350" dirty="0"/>
              <a:t>2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4789488" y="2397125"/>
            <a:ext cx="298450" cy="56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53" name="Imag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2163763"/>
            <a:ext cx="3238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4" name="Imag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4125913"/>
            <a:ext cx="32543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3" name="ZoneTexte 44"/>
          <p:cNvSpPr txBox="1">
            <a:spLocks noChangeArrowheads="1"/>
          </p:cNvSpPr>
          <p:nvPr/>
        </p:nvSpPr>
        <p:spPr bwMode="auto">
          <a:xfrm>
            <a:off x="6880225" y="1833563"/>
            <a:ext cx="1243013" cy="47307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825" dirty="0"/>
              <a:t>Accompagnement effectué par un acteur du </a:t>
            </a:r>
            <a:r>
              <a:rPr lang="fr-FR" altLang="fr-FR" sz="825" dirty="0" smtClean="0"/>
              <a:t>territoire</a:t>
            </a:r>
            <a:endParaRPr lang="fr-FR" altLang="fr-FR" sz="825" dirty="0"/>
          </a:p>
        </p:txBody>
      </p:sp>
      <p:cxnSp>
        <p:nvCxnSpPr>
          <p:cNvPr id="47" name="Connecteur droit avec flèche 46"/>
          <p:cNvCxnSpPr>
            <a:stCxn id="3125" idx="3"/>
            <a:endCxn id="3133" idx="1"/>
          </p:cNvCxnSpPr>
          <p:nvPr/>
        </p:nvCxnSpPr>
        <p:spPr>
          <a:xfrm>
            <a:off x="6057900" y="1974850"/>
            <a:ext cx="822325" cy="9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60350" y="6245225"/>
            <a:ext cx="2457450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Calibri" panose="020F0502020204030204" pitchFamily="34" charset="0"/>
              </a:rPr>
              <a:t>FAOS : formulaire d’analyse et d’orientation des situations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672058" y="3477772"/>
            <a:ext cx="1226617" cy="2308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latin typeface="Trebuchet MS" panose="020B0603020202020204" pitchFamily="34" charset="0"/>
              </a:rPr>
              <a:t>c</a:t>
            </a:r>
            <a:r>
              <a:rPr lang="fr-FR" sz="900" b="1" dirty="0" smtClean="0">
                <a:latin typeface="Trebuchet MS" panose="020B0603020202020204" pitchFamily="34" charset="0"/>
              </a:rPr>
              <a:t>lic-est@eure.fr</a:t>
            </a:r>
            <a:endParaRPr lang="fr-FR" sz="900" b="1" dirty="0">
              <a:latin typeface="Trebuchet MS" panose="020B0603020202020204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84673" y="1864165"/>
            <a:ext cx="1390650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Tous les professionnels intervenant dans le parcours de vie et de santé de la PA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Médecins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IDEL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Pharmaciens 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Kinésithérapeutes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Assistants de services sociaux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SSIAD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SAAD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L’hôpital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CLIC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Primo accueillants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PTA</a:t>
            </a:r>
          </a:p>
          <a:p>
            <a:pPr marL="214313" marR="0" lvl="0" indent="-2143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……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98973" y="1543840"/>
            <a:ext cx="1162050" cy="300082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27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50" b="1" dirty="0">
                <a:solidFill>
                  <a:prstClr val="black"/>
                </a:solidFill>
                <a:latin typeface="Calibri"/>
              </a:rPr>
              <a:t>Qui Repère ? </a:t>
            </a:r>
          </a:p>
        </p:txBody>
      </p:sp>
      <p:pic>
        <p:nvPicPr>
          <p:cNvPr id="53" name="Imag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23" y="4918515"/>
            <a:ext cx="3778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4882003"/>
            <a:ext cx="4381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ZoneTexte 16"/>
          <p:cNvSpPr txBox="1">
            <a:spLocks noChangeArrowheads="1"/>
          </p:cNvSpPr>
          <p:nvPr/>
        </p:nvSpPr>
        <p:spPr bwMode="auto">
          <a:xfrm>
            <a:off x="398973" y="4631178"/>
            <a:ext cx="1162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Comment ?</a:t>
            </a:r>
          </a:p>
        </p:txBody>
      </p:sp>
      <p:sp>
        <p:nvSpPr>
          <p:cNvPr id="56" name="ZoneTexte 19"/>
          <p:cNvSpPr txBox="1">
            <a:spLocks noChangeArrowheads="1"/>
          </p:cNvSpPr>
          <p:nvPr/>
        </p:nvSpPr>
        <p:spPr bwMode="auto">
          <a:xfrm>
            <a:off x="292610" y="5209028"/>
            <a:ext cx="12684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En utilisant le FAOS</a:t>
            </a:r>
          </a:p>
        </p:txBody>
      </p:sp>
      <p:sp>
        <p:nvSpPr>
          <p:cNvPr id="29736" name="ZoneTexte 41"/>
          <p:cNvSpPr txBox="1">
            <a:spLocks noChangeArrowheads="1"/>
          </p:cNvSpPr>
          <p:nvPr/>
        </p:nvSpPr>
        <p:spPr bwMode="auto">
          <a:xfrm>
            <a:off x="1858168" y="1789907"/>
            <a:ext cx="1597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rgbClr val="FF0000"/>
                </a:solidFill>
              </a:rPr>
              <a:t>Tout professionnel initiant un FAOS doit en avoir informé au préalable l’usager concerné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2698750" y="3214643"/>
            <a:ext cx="766119" cy="300082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228600">
              <a:srgbClr val="4BACC6">
                <a:satMod val="175000"/>
                <a:alpha val="40000"/>
              </a:srgbClr>
            </a:glo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CLIC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79512" y="2596978"/>
            <a:ext cx="8784976" cy="1664045"/>
          </a:xfrm>
        </p:spPr>
        <p:txBody>
          <a:bodyPr/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2600" dirty="0" smtClean="0">
                <a:solidFill>
                  <a:srgbClr val="E5007E"/>
                </a:solidFill>
              </a:rPr>
              <a:t>Comment adresser le FAOS ? : 1 adresse mail générique</a:t>
            </a:r>
          </a:p>
          <a:p>
            <a:pPr marL="0" lvl="1" indent="0" algn="ctr">
              <a:spcBef>
                <a:spcPts val="2400"/>
              </a:spcBef>
              <a:spcAft>
                <a:spcPts val="600"/>
              </a:spcAft>
              <a:buFontTx/>
              <a:buNone/>
            </a:pPr>
            <a:r>
              <a:rPr lang="fr-FR" altLang="fr-FR" sz="3600" dirty="0">
                <a:solidFill>
                  <a:srgbClr val="E5007E"/>
                </a:solidFill>
              </a:rPr>
              <a:t>c</a:t>
            </a:r>
            <a:r>
              <a:rPr lang="fr-FR" altLang="fr-FR" sz="3600" dirty="0" smtClean="0">
                <a:solidFill>
                  <a:srgbClr val="E5007E"/>
                </a:solidFill>
              </a:rPr>
              <a:t>lic-est@eure.fr</a:t>
            </a:r>
          </a:p>
          <a:p>
            <a:pPr marL="442913" lvl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fr-FR" altLang="fr-FR" sz="1600" b="0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475656" y="173588"/>
            <a:ext cx="7097210" cy="339324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fr-FR" altLang="fr-FR" b="1" dirty="0" smtClean="0">
                <a:solidFill>
                  <a:srgbClr val="1CACE4"/>
                </a:solidFill>
              </a:rPr>
              <a:t>2.2 Le repérage de la fragilité</a:t>
            </a:r>
            <a:endParaRPr lang="fr-FR" altLang="fr-FR" b="1" dirty="0">
              <a:solidFill>
                <a:srgbClr val="1CACE4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endParaRPr lang="fr-FR" altLang="fr-FR" dirty="0"/>
          </a:p>
          <a:p>
            <a:endParaRPr lang="fr-FR" altLang="fr-FR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403648" y="824379"/>
            <a:ext cx="7301405" cy="33932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5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altLang="fr-FR" sz="2000" b="1" dirty="0" smtClean="0">
                <a:solidFill>
                  <a:srgbClr val="1CACE4"/>
                </a:solidFill>
              </a:rPr>
              <a:t>2.2.1 Formulaire d’Analyse et d’Orientation Sociale (FAOS</a:t>
            </a:r>
            <a:r>
              <a:rPr lang="fr-FR" altLang="fr-FR" b="1" dirty="0" smtClean="0">
                <a:solidFill>
                  <a:srgbClr val="1CACE4"/>
                </a:solidFill>
              </a:rPr>
              <a:t>)</a:t>
            </a:r>
            <a:endParaRPr lang="fr-FR" altLang="fr-FR" b="1" dirty="0">
              <a:solidFill>
                <a:srgbClr val="1CAC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7584" y="1700808"/>
            <a:ext cx="7992888" cy="2585323"/>
          </a:xfrm>
        </p:spPr>
        <p:txBody>
          <a:bodyPr/>
          <a:lstStyle/>
          <a:p>
            <a:pPr marL="266700" lvl="1" indent="-2667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fr-FR" altLang="fr-FR" sz="1600" dirty="0" smtClean="0">
                <a:solidFill>
                  <a:srgbClr val="1CACE4"/>
                </a:solidFill>
              </a:rPr>
              <a:t>Proposition</a:t>
            </a:r>
          </a:p>
          <a:p>
            <a:pPr marL="447675" lvl="1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1600" b="0" dirty="0" smtClean="0"/>
              <a:t>FAOS = outil de liaison entre les acteurs du territoire pour solliciter une évaluation/un accompagnement</a:t>
            </a:r>
          </a:p>
          <a:p>
            <a:pPr marL="1438275" lvl="1" indent="-44767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600" b="0" dirty="0" smtClean="0"/>
              <a:t>Demande d’évaluation au CLIC</a:t>
            </a:r>
          </a:p>
          <a:p>
            <a:pPr marL="1438275" lvl="1" indent="-44767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600" b="0" dirty="0" smtClean="0"/>
              <a:t>Demande EMED/EMPPA</a:t>
            </a:r>
          </a:p>
          <a:p>
            <a:pPr marL="1438275" lvl="1" indent="-44767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600" b="0" dirty="0" smtClean="0"/>
              <a:t>Demande ergothérapeute</a:t>
            </a:r>
          </a:p>
          <a:p>
            <a:pPr marL="1438275" lvl="1" indent="-44767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600" b="0" dirty="0" smtClean="0"/>
              <a:t>Demande d’évaluation ou d’accompagnement au service social</a:t>
            </a:r>
          </a:p>
          <a:p>
            <a:pPr marL="1438275" lvl="1" indent="-44767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600" b="0" dirty="0" smtClean="0"/>
              <a:t>Demande gestion de cas</a:t>
            </a:r>
            <a:endParaRPr lang="fr-FR" altLang="fr-FR" sz="1600" b="0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475656" y="173588"/>
            <a:ext cx="7097210" cy="339324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fr-FR" altLang="fr-FR" b="1" dirty="0" smtClean="0">
                <a:solidFill>
                  <a:srgbClr val="1CACE4"/>
                </a:solidFill>
              </a:rPr>
              <a:t>2.2 Le repérage de la fragilité</a:t>
            </a:r>
            <a:endParaRPr lang="fr-FR" altLang="fr-FR" b="1" dirty="0">
              <a:solidFill>
                <a:srgbClr val="1CACE4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endParaRPr lang="fr-FR" altLang="fr-FR" dirty="0"/>
          </a:p>
          <a:p>
            <a:endParaRPr lang="fr-FR" altLang="fr-FR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403648" y="824379"/>
            <a:ext cx="7301405" cy="33932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5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altLang="fr-FR" sz="2000" b="1" dirty="0" smtClean="0">
                <a:solidFill>
                  <a:srgbClr val="1CACE4"/>
                </a:solidFill>
              </a:rPr>
              <a:t>2.2.1 Formulaire d’Analyse et d’Orientation Sociale (FAOS</a:t>
            </a:r>
            <a:r>
              <a:rPr lang="fr-FR" altLang="fr-FR" b="1" dirty="0" smtClean="0">
                <a:solidFill>
                  <a:srgbClr val="1CACE4"/>
                </a:solidFill>
              </a:rPr>
              <a:t>)</a:t>
            </a:r>
            <a:endParaRPr lang="fr-FR" altLang="fr-FR" b="1" dirty="0">
              <a:solidFill>
                <a:srgbClr val="1CACE4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62355"/>
              </p:ext>
            </p:extLst>
          </p:nvPr>
        </p:nvGraphicFramePr>
        <p:xfrm>
          <a:off x="899680" y="4869160"/>
          <a:ext cx="7344640" cy="8028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07346"/>
                <a:gridCol w="868647"/>
                <a:gridCol w="868647"/>
              </a:tblGrid>
              <a:tr h="432048">
                <a:tc>
                  <a:txBody>
                    <a:bodyPr/>
                    <a:lstStyle/>
                    <a:p>
                      <a:r>
                        <a:rPr lang="fr-FR" dirty="0" smtClean="0"/>
                        <a:t>Validation par les membres de la table tactique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FAOS : outil de liaison entre les acteurs du territoire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TlToBr w="28575" cap="flat" cmpd="sng" algn="ctr">
                      <a:solidFill>
                        <a:srgbClr val="1CA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28575" cap="flat" cmpd="sng" algn="ctr">
                      <a:solidFill>
                        <a:srgbClr val="1CA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56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480</Words>
  <Application>Microsoft Office PowerPoint</Application>
  <PresentationFormat>Affichage à l'écran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2.2 Le repérage de la fragilité</vt:lpstr>
      <vt:lpstr>FAOS Formulaire d’Analyse et d’Orientation des Situations :</vt:lpstr>
      <vt:lpstr>Présentation PowerPoint</vt:lpstr>
      <vt:lpstr>2.2 Le repérage de la fragilité</vt:lpstr>
      <vt:lpstr>2.2 Le repérage de la fragilité</vt:lpstr>
    </vt:vector>
  </TitlesOfParts>
  <Company>CG27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 BOEVER Laurence</dc:creator>
  <cp:lastModifiedBy>DROUET Mélanie</cp:lastModifiedBy>
  <cp:revision>2</cp:revision>
  <dcterms:created xsi:type="dcterms:W3CDTF">2019-05-15T13:29:41Z</dcterms:created>
  <dcterms:modified xsi:type="dcterms:W3CDTF">2019-05-20T09:01:55Z</dcterms:modified>
</cp:coreProperties>
</file>